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sldIdLst>
    <p:sldId id="256" r:id="rId2"/>
    <p:sldId id="317" r:id="rId3"/>
    <p:sldId id="264" r:id="rId4"/>
    <p:sldId id="259" r:id="rId5"/>
    <p:sldId id="274" r:id="rId6"/>
    <p:sldId id="266" r:id="rId7"/>
    <p:sldId id="275" r:id="rId8"/>
    <p:sldId id="267" r:id="rId9"/>
    <p:sldId id="276" r:id="rId10"/>
    <p:sldId id="268" r:id="rId11"/>
    <p:sldId id="277" r:id="rId12"/>
    <p:sldId id="269" r:id="rId13"/>
    <p:sldId id="278" r:id="rId14"/>
    <p:sldId id="270" r:id="rId15"/>
    <p:sldId id="279" r:id="rId16"/>
    <p:sldId id="271" r:id="rId17"/>
    <p:sldId id="280" r:id="rId18"/>
    <p:sldId id="281" r:id="rId19"/>
    <p:sldId id="272" r:id="rId20"/>
    <p:sldId id="283" r:id="rId21"/>
    <p:sldId id="300" r:id="rId22"/>
    <p:sldId id="282" r:id="rId23"/>
    <p:sldId id="301" r:id="rId24"/>
    <p:sldId id="302" r:id="rId25"/>
    <p:sldId id="307" r:id="rId26"/>
    <p:sldId id="304" r:id="rId27"/>
    <p:sldId id="305" r:id="rId28"/>
    <p:sldId id="306" r:id="rId29"/>
    <p:sldId id="284" r:id="rId30"/>
    <p:sldId id="294" r:id="rId31"/>
    <p:sldId id="295" r:id="rId32"/>
    <p:sldId id="285" r:id="rId33"/>
    <p:sldId id="296" r:id="rId34"/>
    <p:sldId id="297" r:id="rId35"/>
    <p:sldId id="287" r:id="rId36"/>
    <p:sldId id="293" r:id="rId37"/>
    <p:sldId id="286" r:id="rId38"/>
    <p:sldId id="292" r:id="rId39"/>
    <p:sldId id="308" r:id="rId40"/>
    <p:sldId id="309" r:id="rId41"/>
    <p:sldId id="310" r:id="rId42"/>
    <p:sldId id="288" r:id="rId43"/>
    <p:sldId id="291" r:id="rId44"/>
    <p:sldId id="311" r:id="rId45"/>
    <p:sldId id="313" r:id="rId46"/>
    <p:sldId id="314" r:id="rId47"/>
    <p:sldId id="312" r:id="rId48"/>
    <p:sldId id="315" r:id="rId49"/>
    <p:sldId id="316" r:id="rId50"/>
    <p:sldId id="289" r:id="rId51"/>
    <p:sldId id="290" r:id="rId5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0EF"/>
    <a:srgbClr val="2D92C8"/>
    <a:srgbClr val="44B8D7"/>
    <a:srgbClr val="2C90C8"/>
    <a:srgbClr val="5CDFE6"/>
    <a:srgbClr val="0552B0"/>
    <a:srgbClr val="1D1C24"/>
    <a:srgbClr val="1D1E23"/>
    <a:srgbClr val="32373E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52" d="100"/>
          <a:sy n="52" d="100"/>
        </p:scale>
        <p:origin x="2664" y="53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9537A-B1A1-4E54-9F44-15F011FB8C8A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E3604-101F-4951-ACA2-970DCE5521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19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5902-084F-42BB-8CA1-4C7211649756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9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9FA3E-2B7A-4AE2-B4F5-2C27A98FA21B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72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B5B3-7123-4C59-B18C-FEDA09D7907A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15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06D76-969C-4420-B036-D4909ED9B762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9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29230-0974-4417-99F3-D9B792B22E4D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0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CE503-56F8-4DE4-8F6A-54D50C6710C6}" type="datetime1">
              <a:rPr lang="pt-BR" smtClean="0"/>
              <a:t>06/06/2024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2230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9077-1EF1-489C-9212-5659A2E9903B}" type="datetime1">
              <a:rPr lang="pt-BR" smtClean="0"/>
              <a:t>06/06/2024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23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3A085-F5DB-4330-8AC3-0416651C3371}" type="datetime1">
              <a:rPr lang="pt-BR" smtClean="0"/>
              <a:t>06/06/2024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996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A0517-EC04-45C8-A395-3E24C9052A4F}" type="datetime1">
              <a:rPr lang="pt-BR" smtClean="0"/>
              <a:t>06/06/2024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487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D099-0972-4665-8157-348708F431D9}" type="datetime1">
              <a:rPr lang="pt-BR" smtClean="0"/>
              <a:t>06/06/2024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36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4BC-99C9-44B8-BF7D-0DEC843BB973}" type="datetime1">
              <a:rPr lang="pt-BR" smtClean="0"/>
              <a:t>06/06/2024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26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CCAF4-5F80-4927-BDE4-941660935EEF}" type="datetime1">
              <a:rPr lang="pt-BR" smtClean="0"/>
              <a:t>06/06/2024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E10AD0-5DFB-468E-8E2B-B76837A3D8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16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1D1C24"/>
            </a:gs>
            <a:gs pos="52000">
              <a:srgbClr val="1D1E23"/>
            </a:gs>
            <a:gs pos="0">
              <a:srgbClr val="1F1F1F"/>
            </a:gs>
            <a:gs pos="100000">
              <a:srgbClr val="32373E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96E832D7-6E66-CF89-C5F1-58432CBCD68A}"/>
              </a:ext>
            </a:extLst>
          </p:cNvPr>
          <p:cNvSpPr txBox="1"/>
          <p:nvPr/>
        </p:nvSpPr>
        <p:spPr>
          <a:xfrm>
            <a:off x="1555731" y="2362203"/>
            <a:ext cx="37465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ln w="19050">
                  <a:noFill/>
                </a:ln>
                <a:solidFill>
                  <a:srgbClr val="60A0EF"/>
                </a:solidFill>
                <a:latin typeface="Impact" panose="020B0806030902050204" pitchFamily="34" charset="0"/>
              </a:rPr>
              <a:t>Guia SQL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4E7774-45D0-31E9-A555-E7863EB706E2}"/>
              </a:ext>
            </a:extLst>
          </p:cNvPr>
          <p:cNvSpPr txBox="1"/>
          <p:nvPr/>
        </p:nvSpPr>
        <p:spPr>
          <a:xfrm>
            <a:off x="291193" y="3685642"/>
            <a:ext cx="627561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n w="3175">
                  <a:noFill/>
                </a:ln>
                <a:solidFill>
                  <a:srgbClr val="60A0EF"/>
                </a:solidFill>
                <a:latin typeface="Impact" panose="020B0806030902050204" pitchFamily="34" charset="0"/>
              </a:rPr>
              <a:t>O Manual Supremo para Iniciantes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1ABCD0-A9C4-86D1-B20B-3854372E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887" y="6019800"/>
            <a:ext cx="8080363" cy="38862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FA601D8-09F4-C06F-D764-C078A0246AA4}"/>
              </a:ext>
            </a:extLst>
          </p:cNvPr>
          <p:cNvSpPr/>
          <p:nvPr/>
        </p:nvSpPr>
        <p:spPr>
          <a:xfrm>
            <a:off x="370114" y="4270417"/>
            <a:ext cx="6196693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A64E976-C760-3725-D407-E38447EBABCC}"/>
              </a:ext>
            </a:extLst>
          </p:cNvPr>
          <p:cNvSpPr txBox="1"/>
          <p:nvPr/>
        </p:nvSpPr>
        <p:spPr>
          <a:xfrm>
            <a:off x="2213571" y="4316136"/>
            <a:ext cx="243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Rodrigo Santana Pereira</a:t>
            </a:r>
          </a:p>
        </p:txBody>
      </p:sp>
    </p:spTree>
    <p:extLst>
      <p:ext uri="{BB962C8B-B14F-4D97-AF65-F5344CB8AC3E}">
        <p14:creationId xmlns:p14="http://schemas.microsoft.com/office/powerpoint/2010/main" val="122023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6563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Chaves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62205" y="2199266"/>
            <a:ext cx="230864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025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898070" y="397843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Chaves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C3011D2-C83B-EC0A-40F2-336E02A3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43" y="2631130"/>
            <a:ext cx="5780314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Chave Primária (Primary Key)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Identifica exclusivamente cada linha em uma tabela;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Cada tabela deve ter uma chave primária;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LivroID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na tabela "Livros".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Chave Estrangeira (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Foreign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Key)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b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Relaciona uma tabela com outra;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Garante que os valores de uma coluna correspondam aos valores de uma coluna em outra tabela;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AutorID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em "Livros", referenciando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AutorID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em "Autores".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CDDC85-BB74-5651-A2D7-937EB77B9609}"/>
              </a:ext>
            </a:extLst>
          </p:cNvPr>
          <p:cNvSpPr txBox="1"/>
          <p:nvPr/>
        </p:nvSpPr>
        <p:spPr>
          <a:xfrm>
            <a:off x="549728" y="1701997"/>
            <a:ext cx="57803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 chaves são fundamentais para definir e manter os relacionamentos entre tabelas. As chaves podem ser: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511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65633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é SQL?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23733" y="2199266"/>
            <a:ext cx="23855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94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6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é SQL?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7" y="1906012"/>
            <a:ext cx="5796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SQL, ou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Structured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Query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é a linguagem usada para se comunicar com bancos de dados relacionais. Com SQL, você pode: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Consultar dados (SELECT);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Inserir novos dados (INSERT);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Atualizar dados existentes (UPDATE);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Deletar dados (DELETE).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Vamos selecionar todos os livros da nossa tabela "Livros".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0E6CEB28-E4A5-5EBD-B55C-0413AB901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77" y="4733710"/>
            <a:ext cx="4461542" cy="2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9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Sublinguagens</a:t>
            </a:r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SQL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18924" y="2199266"/>
            <a:ext cx="23952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06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808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898070" y="397843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Chaves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C3011D2-C83B-EC0A-40F2-336E02A3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313" y="2723604"/>
            <a:ext cx="578031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DML (Data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Manipulation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Manipula os dados no banco dedados.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principais: SELECT, INSERT, UPDATE, DELETE.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DDL (Data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Definition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endParaRPr kumimoji="0" lang="pt-BR" altLang="pt-B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Define e modifica a estrutura do banco de dados.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principais: CREATE, ALTER, DROP.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DCL (Data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endParaRPr kumimoji="0" lang="pt-BR" altLang="pt-B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Controla o acesso ao banco de dados.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principais: GRANT, REVOKE.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BR" alt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TCL (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Transaction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endParaRPr kumimoji="0" lang="pt-BR" altLang="pt-B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Gerencia transações no banco de dados.</a:t>
            </a:r>
          </a:p>
          <a:p>
            <a:pPr marL="74295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principais: COMMIT, ROLLBACK, SAVEPOINT.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CDDC85-BB74-5651-A2D7-937EB77B9609}"/>
              </a:ext>
            </a:extLst>
          </p:cNvPr>
          <p:cNvSpPr txBox="1"/>
          <p:nvPr/>
        </p:nvSpPr>
        <p:spPr>
          <a:xfrm>
            <a:off x="549728" y="1701997"/>
            <a:ext cx="5780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 é dividido em várias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sublinguagens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cada uma com um propósito específico:</a:t>
            </a:r>
          </a:p>
        </p:txBody>
      </p:sp>
    </p:spTree>
    <p:extLst>
      <p:ext uri="{BB962C8B-B14F-4D97-AF65-F5344CB8AC3E}">
        <p14:creationId xmlns:p14="http://schemas.microsoft.com/office/powerpoint/2010/main" val="136164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DDL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72812" y="2199266"/>
            <a:ext cx="20874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07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55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DDL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567799"/>
            <a:ext cx="5763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comandos DDL são usados para criar e modificar a estrutura de banco de dados. Aqui estão os mais comuns: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9728" y="2576921"/>
            <a:ext cx="576398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CREATE: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 novos objetos no banco de dados, como tabelas e índices. </a:t>
            </a: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ALTER: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Modifica a estrutura de um objeto existente. </a:t>
            </a: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DROP: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Remove objetos do banco de dados. </a:t>
            </a: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91162CF1-B110-9AE7-23E7-E6CDB326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7" y="2944217"/>
            <a:ext cx="4310286" cy="2768530"/>
          </a:xfrm>
          <a:prstGeom prst="rect">
            <a:avLst/>
          </a:prstGeom>
        </p:spPr>
      </p:pic>
      <p:pic>
        <p:nvPicPr>
          <p:cNvPr id="11" name="Imagem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0711871-F635-C28F-6067-B69A3322E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7" y="5588219"/>
            <a:ext cx="4310286" cy="1738131"/>
          </a:xfrm>
          <a:prstGeom prst="rect">
            <a:avLst/>
          </a:prstGeom>
        </p:spPr>
      </p:pic>
      <p:pic>
        <p:nvPicPr>
          <p:cNvPr id="14" name="Imagem 1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3958FD7-5EED-8721-11D8-AA05531D8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57" y="7244377"/>
            <a:ext cx="4310286" cy="20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8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DDL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9728" y="1967321"/>
            <a:ext cx="5763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TRUNCATE: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Remove todos os registros de uma tabela, mas mantém a estrutura da tabela.</a:t>
            </a:r>
            <a:endParaRPr lang="pt-BR" dirty="0"/>
          </a:p>
        </p:txBody>
      </p:sp>
      <p:pic>
        <p:nvPicPr>
          <p:cNvPr id="9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14B7C26-5DFA-2437-0BBA-66F397837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5" y="2639663"/>
            <a:ext cx="4798494" cy="228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DML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26137" y="2199266"/>
            <a:ext cx="23807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08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77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7B39A8E-14B8-3178-E3E4-6A969AF8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949" y="2004355"/>
            <a:ext cx="397390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Introdução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Tipos de Banco de Dados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Banco de Dados Relacionais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Relacionamento entre Tabelas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Chaves (Primária e Estrangeira)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que é SQL?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Sublinguagens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SQL (DML, DDL, DCL e TCL)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DDL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DML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SELECTs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Funções Escalares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Functions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Stored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Procedures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Variáveis no SQL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Triggers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DCL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Comandos TCL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pt-BR" alt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681363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DDL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567799"/>
            <a:ext cx="5763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comandos DML são usados para manipular dados dentro das tabelas. Aqui estão os principais: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9728" y="2576921"/>
            <a:ext cx="576398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SELECT: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Recupera dados das tabelas. 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INSERT: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Adiciona novos registros a uma tabela.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49CA7A11-2BE7-D50A-ADE8-B7395C59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6" y="2900847"/>
            <a:ext cx="5264647" cy="1873217"/>
          </a:xfrm>
          <a:prstGeom prst="rect">
            <a:avLst/>
          </a:prstGeom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CA6B9430-A29E-F9F0-D428-A94E53A0A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76" y="5274746"/>
            <a:ext cx="5322159" cy="20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DDL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7007" y="2009655"/>
            <a:ext cx="57639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UPDATE: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Modifica dados existentes. </a:t>
            </a:r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DELETE: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Remove dados de uma tabela.</a:t>
            </a:r>
          </a:p>
          <a:p>
            <a:pPr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 startAt="3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7CB2443-C1F2-0106-0E59-1A3B4D75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5" y="5297995"/>
            <a:ext cx="5179748" cy="1514080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B0AC69A-4915-7E63-200C-842ADC677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0" y="2708709"/>
            <a:ext cx="5322159" cy="138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26137" y="2199266"/>
            <a:ext cx="23807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09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46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F894F2-0CC9-A88D-B549-B2202F57FC0B}"/>
              </a:ext>
            </a:extLst>
          </p:cNvPr>
          <p:cNvSpPr txBox="1"/>
          <p:nvPr/>
        </p:nvSpPr>
        <p:spPr>
          <a:xfrm>
            <a:off x="551748" y="1507067"/>
            <a:ext cx="5763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instrução SELECT é o coração do SQL. Ela permite que você extraia dados das tabelas do banco de dados. Vamos explorar as várias maneiras de usá-la.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976D2C-A6BC-93C0-37B1-AD489AB8B5A6}"/>
              </a:ext>
            </a:extLst>
          </p:cNvPr>
          <p:cNvSpPr txBox="1"/>
          <p:nvPr/>
        </p:nvSpPr>
        <p:spPr>
          <a:xfrm>
            <a:off x="547008" y="3191949"/>
            <a:ext cx="576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cláusula WHERE filtra os registros com base em condições específicas. Aqui estão os operadores de comparação mais comuns: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8D00C5-74F2-F466-E657-4212701BDC83}"/>
              </a:ext>
            </a:extLst>
          </p:cNvPr>
          <p:cNvSpPr txBox="1"/>
          <p:nvPr/>
        </p:nvSpPr>
        <p:spPr>
          <a:xfrm>
            <a:off x="547008" y="2628657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WHERE e Operadores de Comparação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FBDECB9-40EF-890B-0836-0B0087E10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8" y="4118743"/>
            <a:ext cx="5763984" cy="241446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F46AC4C-5CEB-FDA3-530F-A06D065C847E}"/>
              </a:ext>
            </a:extLst>
          </p:cNvPr>
          <p:cNvSpPr txBox="1"/>
          <p:nvPr/>
        </p:nvSpPr>
        <p:spPr>
          <a:xfrm>
            <a:off x="547008" y="7021336"/>
            <a:ext cx="576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Além dos operadores de comparação, os operadores de negação e condicionais são fundamentais para construir consultas complexas.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1625A60-9301-563B-C34E-49F28090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32" y="7814586"/>
            <a:ext cx="5668735" cy="11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976D2C-A6BC-93C0-37B1-AD489AB8B5A6}"/>
              </a:ext>
            </a:extLst>
          </p:cNvPr>
          <p:cNvSpPr txBox="1"/>
          <p:nvPr/>
        </p:nvSpPr>
        <p:spPr>
          <a:xfrm>
            <a:off x="547008" y="2288326"/>
            <a:ext cx="5763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palavra-chave DISTINCT remove duplicatas dos resultados. Utilize DISTINCT quando precisar de uma lista única de valores de uma coluna.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Selecionar os diferentes anos de publicação dos livros.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8D00C5-74F2-F466-E657-4212701BDC83}"/>
              </a:ext>
            </a:extLst>
          </p:cNvPr>
          <p:cNvSpPr txBox="1"/>
          <p:nvPr/>
        </p:nvSpPr>
        <p:spPr>
          <a:xfrm>
            <a:off x="547008" y="1671707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DISTINCT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2047142-10EB-0C8F-2E9E-E8A276AD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9" y="4034199"/>
            <a:ext cx="5580941" cy="16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63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CA6621-9E28-511E-B3E6-3F9BF7C8FF8F}"/>
              </a:ext>
            </a:extLst>
          </p:cNvPr>
          <p:cNvSpPr txBox="1"/>
          <p:nvPr/>
        </p:nvSpPr>
        <p:spPr>
          <a:xfrm>
            <a:off x="547008" y="2607319"/>
            <a:ext cx="576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função COUNT retorna o número de registros que atendem a um critério especificado. COUNT é ideal para obter contagens rápidas de registros.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E12BA0-4314-91C1-BA98-8581FFAF125D}"/>
              </a:ext>
            </a:extLst>
          </p:cNvPr>
          <p:cNvSpPr txBox="1"/>
          <p:nvPr/>
        </p:nvSpPr>
        <p:spPr>
          <a:xfrm>
            <a:off x="547008" y="1990700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COUNT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6976D2C-A6BC-93C0-37B1-AD489AB8B5A6}"/>
              </a:ext>
            </a:extLst>
          </p:cNvPr>
          <p:cNvSpPr txBox="1"/>
          <p:nvPr/>
        </p:nvSpPr>
        <p:spPr>
          <a:xfrm>
            <a:off x="547008" y="4732512"/>
            <a:ext cx="5763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cláusula GROUP BY agrupa registros por uma ou mais colunas. GROUP BY é essencial para resumir dados de forma organizada.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Agrupar os livros por ano de publicação e contar quantos livros foram publicados em cada ano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8D00C5-74F2-F466-E657-4212701BDC83}"/>
              </a:ext>
            </a:extLst>
          </p:cNvPr>
          <p:cNvSpPr txBox="1"/>
          <p:nvPr/>
        </p:nvSpPr>
        <p:spPr>
          <a:xfrm>
            <a:off x="547008" y="4115893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 BY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0913903-F3C1-E54C-BD00-9916B67D9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21" y="6673357"/>
            <a:ext cx="5861958" cy="11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2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F894F2-0CC9-A88D-B549-B2202F57FC0B}"/>
              </a:ext>
            </a:extLst>
          </p:cNvPr>
          <p:cNvSpPr txBox="1"/>
          <p:nvPr/>
        </p:nvSpPr>
        <p:spPr>
          <a:xfrm>
            <a:off x="6994882" y="1143001"/>
            <a:ext cx="576398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DISTINCTA palavra-chave DISTINCT remove duplicatas dos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resultados.Exemplo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Selecionar os diferentes anos de publicação dos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DISTINCT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Livros;Sugestão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Utilize DISTINCT quando precisar de uma lista única de valores de uma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coluna.COUNTA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função COUNT retorna o número de registros que atendem a um critério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especificado.Exemplo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Contar o número total de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COUNT(*) AS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TotalLivros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Livros;Sugestão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COUNT é ideal para obter contagens rápidas de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registros.SUMA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função SUM calcula a soma de valores numéricos em uma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coluna.Exemplo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Calcular o total de exemplares de livros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disponíveis.sqlCopiar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SUM(Quantidade) AS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TotalExemplares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Livros;Sugestão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Use SUM para agregar valores numéricos de uma coluna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específica.AVGA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função AVG retorna a média de valores numéricos em uma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coluna.Exemplo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Calcular a média de ano de publicação dos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AVG(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AS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MediaAnoPublicacao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Livros;Sugestão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AVG é útil para calcular médias de valores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numéricos.GROUP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BYA cláusula GROUP BY agrupa registros por uma ou mais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colunas.Exemplo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Agrupar os livros por ano de publicação e contar quantos livros foram publicados em cada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COUNT(*) AS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TotalLivros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Livros GROUP BY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AnoPublicacao;Sugestão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GROUP BY é essencial para resumir dados de forma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organizada.LIKEO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operador LIKE busca por padrões em colunas de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texto.Exemplo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Selecionar todos os livros cujo título começa com "SQL".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Titulo FROM Livros WHERE Titulo LIKE 'SQL%';Sugestão: Use LIKE para buscas flexíveis em colunas de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texto.SubconsultasSubconsultas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são consultas aninhadas dentro de outra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consulta.Exemplo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Selecionar livros com ano de publicação superior à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média.sqlCopiar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códigoSELECT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Titulo,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FROM Livros WHERE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&gt; (SELECT AVG(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AnoPublicacao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FROM Livros);Sugestão: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Subconsultas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são poderosas para criar consultas mais complexas e aninhadas.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CA6621-9E28-511E-B3E6-3F9BF7C8FF8F}"/>
              </a:ext>
            </a:extLst>
          </p:cNvPr>
          <p:cNvSpPr txBox="1"/>
          <p:nvPr/>
        </p:nvSpPr>
        <p:spPr>
          <a:xfrm>
            <a:off x="547008" y="2267619"/>
            <a:ext cx="57639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operador LIKE busca por padrões em colunas de texto. Este pode ser utilizado para buscas flexíveis em colunas de texto. É possível utilizar caracteres especiais nas buscas com Like, sendo eles: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Selecionar todos os livros cujo título começa com "SQL".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E12BA0-4314-91C1-BA98-8581FFAF125D}"/>
              </a:ext>
            </a:extLst>
          </p:cNvPr>
          <p:cNvSpPr txBox="1"/>
          <p:nvPr/>
        </p:nvSpPr>
        <p:spPr>
          <a:xfrm>
            <a:off x="547008" y="1651000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LIKE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5333035-BDF8-B5F4-1063-F9F6EE28B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3488526"/>
            <a:ext cx="5544381" cy="795607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ABB1756-D5DB-ED55-C05C-A066BABB1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48" y="5361700"/>
            <a:ext cx="5139304" cy="14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0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976D2C-A6BC-93C0-37B1-AD489AB8B5A6}"/>
              </a:ext>
            </a:extLst>
          </p:cNvPr>
          <p:cNvSpPr txBox="1"/>
          <p:nvPr/>
        </p:nvSpPr>
        <p:spPr>
          <a:xfrm>
            <a:off x="547008" y="2296690"/>
            <a:ext cx="57639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Subconsultas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são consultas aninhadas dentro de outra consulta. Estas são poderosas para criar consultas mais complexas e aninhadas.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Selecionar livros com ano de publicação superior à média.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8D00C5-74F2-F466-E657-4212701BDC83}"/>
              </a:ext>
            </a:extLst>
          </p:cNvPr>
          <p:cNvSpPr txBox="1"/>
          <p:nvPr/>
        </p:nvSpPr>
        <p:spPr>
          <a:xfrm>
            <a:off x="547008" y="1671707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Subconsultas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A428C60-02E4-C25B-9840-B40095003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4298569"/>
            <a:ext cx="6146800" cy="14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45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976D2C-A6BC-93C0-37B1-AD489AB8B5A6}"/>
              </a:ext>
            </a:extLst>
          </p:cNvPr>
          <p:cNvSpPr txBox="1"/>
          <p:nvPr/>
        </p:nvSpPr>
        <p:spPr>
          <a:xfrm>
            <a:off x="547008" y="2296690"/>
            <a:ext cx="57639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JOIN combina registros de duas ou mais tabelas com base em uma coluna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relacionada.Tipos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de JOIN: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INNER JOIN: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registros que têm correspondências em ambas as tabelas.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LEFT JOIN: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todos os registros da tabela da esquerda e os correspondentes da tabela da direita.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RIGHT JOIN: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todos os registros da tabela da direita e os correspondentes da tabela da esquerda.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FULL JOIN: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todos os registros quando há uma correspondência em uma das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tabelas.Exemplo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Selecionar todos os livros com seus autores.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8D00C5-74F2-F466-E657-4212701BDC83}"/>
              </a:ext>
            </a:extLst>
          </p:cNvPr>
          <p:cNvSpPr txBox="1"/>
          <p:nvPr/>
        </p:nvSpPr>
        <p:spPr>
          <a:xfrm>
            <a:off x="547008" y="1671707"/>
            <a:ext cx="5763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JOIN</a:t>
            </a: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6333FDC-3E89-0D4B-80F0-50AE351A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3" y="6472964"/>
            <a:ext cx="5894613" cy="20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82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Escalares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83231" y="2199266"/>
            <a:ext cx="20665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22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908956" y="2241899"/>
            <a:ext cx="50400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Bem-vindo ao seu guia definitivo sobre SQL! Se você é novo no mundo da programação e está ansioso para explorar o fascinante universo dos bancos de dados, está no lugar certo. SQL, ou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Structured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Query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é a linguagem padrão para gerenciar e manipular bancos de dados relacionais. Ao longo deste ebook, você aprenderá desde os conceitos básicos até comandos mais avançados, utilizando o MySQL, um dos sistemas de gerenciamento de banco de dados mais populares. Vamos começar essa jornada!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1B477C-E7E7-4944-4941-4B1DED125F18}"/>
              </a:ext>
            </a:extLst>
          </p:cNvPr>
          <p:cNvSpPr txBox="1"/>
          <p:nvPr/>
        </p:nvSpPr>
        <p:spPr>
          <a:xfrm>
            <a:off x="604684" y="5817442"/>
            <a:ext cx="5648632" cy="1846659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b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IMPORTANTE: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Esse Ebook foi gerado por IA, e diagramado por humano. O seu conteúdo foi gerado com fins didáticos de construção, e não foi realizado uma validação cuidadosa humana no conteúdo. Desta forma, esse Ebook pode conter erros gerados por uma IA.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608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Escalares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7007" y="1847578"/>
            <a:ext cx="576398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Funções escalares operam em um único valor e retornam um valor único. Elas são úteis para operações como manipulação de texto, cálculos e formatação de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datas.Algumas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funções escalares comuns incluem: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UPPER: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Converte texto para maiúsculas.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LOWER: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Converte texto para minúsculas.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LEN: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Retorna o comprimento de uma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string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ROUND: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Arredonda um número para um número especificado de casas decimais.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GETDATE: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Retorna a data e hora atuais.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NOW():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Retorna a data e hora atuais.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CURDATE():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Retorna a data atual.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CURTIME():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a hora atual.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DATE_FORMAT():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Formata uma data de acordo com o formato especificado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DATEDIFF():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Calcula a diferença entre duas datas.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DAY():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Extrai o dia do mês de uma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MONTH():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Extrai o mês de uma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YEAR():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Extrai o ano de uma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USER():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o nome do usuário e o host atual.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CURRENT_USER():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o nome do usuário atualmente autenticado no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SESSION_USER():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Retorna o nome do usuário da sessão atual.</a:t>
            </a:r>
          </a:p>
        </p:txBody>
      </p:sp>
    </p:spTree>
    <p:extLst>
      <p:ext uri="{BB962C8B-B14F-4D97-AF65-F5344CB8AC3E}">
        <p14:creationId xmlns:p14="http://schemas.microsoft.com/office/powerpoint/2010/main" val="171306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Escalares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7007" y="1847578"/>
            <a:ext cx="576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411BB6C-C01F-36E4-4070-AB5AC1305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8576"/>
            <a:ext cx="6139654" cy="43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524314" y="4909457"/>
            <a:ext cx="59853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Funções Definidas pelo Usuário (</a:t>
            </a:r>
            <a:r>
              <a:rPr lang="pt-BR" sz="560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pt-BR" sz="56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sz="5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741928" y="2199266"/>
            <a:ext cx="17491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989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7007" y="1592602"/>
            <a:ext cx="576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Funções definidas pelo usuário permitem criar operações personalizadas que retornam um valor escalar ou uma tabela. Elas são úteis para encapsular lógica repetitiva e reutilizável.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3679AB-D536-80C1-49EF-B340F686CD86}"/>
              </a:ext>
            </a:extLst>
          </p:cNvPr>
          <p:cNvSpPr txBox="1"/>
          <p:nvPr/>
        </p:nvSpPr>
        <p:spPr>
          <a:xfrm>
            <a:off x="547007" y="2833024"/>
            <a:ext cx="576398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Tipos de função:</a:t>
            </a:r>
            <a:b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DETERMINISTIC: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Use quando a função precisa ser previsível e retornar o mesmo resultado para as mesmas entradas, ideal para cálculos matemáticos ou funções baseadas em regras fixas.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NON-DETERMINISTIC: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Use quando o resultado pode variar com o tempo ou outras condições, como funções de data/hora ou funções que dependem de variáveis externas.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CONTAINS SQL: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 para funções que contêm comandos SQL mas não alteram dados, úteis para cálculos baseados em leituras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READS SQL DATA: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Similar ao CONTAINS SQL, indicado especificamente para funções que leem dados sem alterá-los.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MODIFIES SQL DATA: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 com cautela para funções que precisam modificar dados, como funções que atualizam registros ou inserem novos dados.</a:t>
            </a:r>
          </a:p>
        </p:txBody>
      </p:sp>
    </p:spTree>
    <p:extLst>
      <p:ext uri="{BB962C8B-B14F-4D97-AF65-F5344CB8AC3E}">
        <p14:creationId xmlns:p14="http://schemas.microsoft.com/office/powerpoint/2010/main" val="340568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285984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7007" y="1592602"/>
            <a:ext cx="576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7C65455F-0786-AB05-C171-1E9F19129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91" y="2173789"/>
            <a:ext cx="4693817" cy="66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Visões (</a:t>
            </a:r>
            <a:r>
              <a:rPr lang="pt-BR" sz="640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Views</a:t>
            </a:r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617695" y="2199266"/>
            <a:ext cx="19976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468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Views</a:t>
            </a:r>
            <a:endParaRPr lang="pt-B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839128"/>
            <a:ext cx="575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são consultas armazenadas que podem ser tratadas como tabelas virtuais. Elas facilitam o acesso a dados complexos e a agregação de dados de várias tabelas.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C43190-85F5-295A-3E93-5CCBA636C4C8}"/>
              </a:ext>
            </a:extLst>
          </p:cNvPr>
          <p:cNvSpPr txBox="1"/>
          <p:nvPr/>
        </p:nvSpPr>
        <p:spPr>
          <a:xfrm>
            <a:off x="549726" y="3727583"/>
            <a:ext cx="575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Criar uma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que mostra os títulos dos livros com seus respectivos autores.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F6E23948-9C56-E073-1066-8F3285A0E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3" y="4792789"/>
            <a:ext cx="5894613" cy="1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15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524314" y="4909457"/>
            <a:ext cx="6333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Procedimentos Armazenados (</a:t>
            </a:r>
            <a:r>
              <a:rPr lang="pt-BR" sz="5600" dirty="0" err="1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pt-BR" sz="56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Procedures)</a:t>
            </a:r>
            <a:endParaRPr lang="pt-BR" sz="5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88841" y="2199266"/>
            <a:ext cx="205537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802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Procedures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839128"/>
            <a:ext cx="5758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Stored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Procedures são conjuntos de comandos SQL armazenados no banco de dados que podem ser executados sob demanda. Elas ajudam a automatizar tarefas repetitivas e encapsular lógica de negócios.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C43190-85F5-295A-3E93-5CCBA636C4C8}"/>
              </a:ext>
            </a:extLst>
          </p:cNvPr>
          <p:cNvSpPr txBox="1"/>
          <p:nvPr/>
        </p:nvSpPr>
        <p:spPr>
          <a:xfrm>
            <a:off x="549728" y="4206555"/>
            <a:ext cx="575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Criar um procedimento armazenado para adicionar um novo livro.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CAED6D7-A5F8-983E-6F63-7CED51C3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93" y="5103934"/>
            <a:ext cx="5894613" cy="15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32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620901" y="5910894"/>
            <a:ext cx="63336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no SQL</a:t>
            </a:r>
            <a:endParaRPr lang="pt-BR" sz="5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620901" y="2199266"/>
            <a:ext cx="19912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779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71641" y="5606094"/>
            <a:ext cx="6563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Tipos de Bancos de Dados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83232" y="2199266"/>
            <a:ext cx="206659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38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no SQL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839128"/>
            <a:ext cx="5758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 variáveis em SQL são usadas para armazenar temporariamente valores que podem ser manipulados e utilizados em consultas e procedimentos. No MySQL, você pode declarar e utilizar variáveis em blocos de código para tornar suas operações mais flexíveis e dinâmicas.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2AF472-8ABD-B09A-49E4-38F3B09C7C43}"/>
              </a:ext>
            </a:extLst>
          </p:cNvPr>
          <p:cNvSpPr txBox="1"/>
          <p:nvPr/>
        </p:nvSpPr>
        <p:spPr>
          <a:xfrm>
            <a:off x="549728" y="3928534"/>
            <a:ext cx="57585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Declarando Variáveis</a:t>
            </a:r>
            <a:b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 declarar uma variável no MySQL, você pode usar a instrução DECLARE dentro de um bloco de código BEGIN ... END (tipicamente em procedimentos armazenados ou funções).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Sintaxe: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DECLARE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nome_variavel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TIPO [DEFAULT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valor_inicial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];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nome_variavel</a:t>
            </a: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Nome da variável.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TIPO: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Tipo de dado da variável (INT, VARCHAR, DATE,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DEFAULT </a:t>
            </a:r>
            <a:r>
              <a:rPr lang="pt-BR" sz="16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valor_inicial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Opcional. Define um valor inicial para a variável.</a:t>
            </a:r>
          </a:p>
        </p:txBody>
      </p:sp>
    </p:spTree>
    <p:extLst>
      <p:ext uri="{BB962C8B-B14F-4D97-AF65-F5344CB8AC3E}">
        <p14:creationId xmlns:p14="http://schemas.microsoft.com/office/powerpoint/2010/main" val="1128110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Variáveis no SQL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2AF472-8ABD-B09A-49E4-38F3B09C7C43}"/>
              </a:ext>
            </a:extLst>
          </p:cNvPr>
          <p:cNvSpPr txBox="1"/>
          <p:nvPr/>
        </p:nvSpPr>
        <p:spPr>
          <a:xfrm>
            <a:off x="549728" y="1744134"/>
            <a:ext cx="5758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Atribuindo Valores às Variáveis</a:t>
            </a:r>
            <a:b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Você pode atribuir valores às variáveis usando a instrução SET ou a instrução SELECT ... INTO.</a:t>
            </a:r>
          </a:p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18FC170-6866-4E43-7D63-589546696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51" y="3410135"/>
            <a:ext cx="4008297" cy="1171656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20C265ED-DC25-BC8F-5D02-FC71974E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51" y="4739214"/>
            <a:ext cx="4071402" cy="503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6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Gatilhos (Triggers)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82429" y="2199266"/>
            <a:ext cx="206819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845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Triggers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839128"/>
            <a:ext cx="575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Triggers são procedimentos armazenados que são automaticamente executados ou "disparados" em resposta a certos eventos em uma tabela, como inserções, atualizações ou exclusões.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C43190-85F5-295A-3E93-5CCBA636C4C8}"/>
              </a:ext>
            </a:extLst>
          </p:cNvPr>
          <p:cNvSpPr txBox="1"/>
          <p:nvPr/>
        </p:nvSpPr>
        <p:spPr>
          <a:xfrm>
            <a:off x="549728" y="3161534"/>
            <a:ext cx="5758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Criar um gatilho que atualiza o total de exemplares disponíveis quando um novo livro é inserido.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C5A2E7E2-8ED8-EEC5-4708-73C6470B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60478"/>
            <a:ext cx="6858000" cy="49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89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DCL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77620" y="2199266"/>
            <a:ext cx="207781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227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DCL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6" y="1736916"/>
            <a:ext cx="5758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comandos DCL (Data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são usados para controlar o acesso aos dados no banco de dados. Eles permitem que você gerencie permissões e segurança, garantindo que apenas usuários autorizados possam executar determinadas operações.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D4A676-74BE-5345-87F3-17615F99C3F0}"/>
              </a:ext>
            </a:extLst>
          </p:cNvPr>
          <p:cNvSpPr txBox="1"/>
          <p:nvPr/>
        </p:nvSpPr>
        <p:spPr>
          <a:xfrm>
            <a:off x="549725" y="3150849"/>
            <a:ext cx="5758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Principais Comandos DCL </a:t>
            </a:r>
          </a:p>
          <a:p>
            <a:endParaRPr lang="pt-BR" sz="2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GRANT: Concede permissões a um usuário;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REVOKE: Revoga permissões de um usuário.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DF2886C-59B6-9529-FDD7-42F6EE9C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3" y="5544969"/>
            <a:ext cx="5427133" cy="25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91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DCL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C43190-85F5-295A-3E93-5CCBA636C4C8}"/>
              </a:ext>
            </a:extLst>
          </p:cNvPr>
          <p:cNvSpPr txBox="1"/>
          <p:nvPr/>
        </p:nvSpPr>
        <p:spPr>
          <a:xfrm>
            <a:off x="549726" y="2019011"/>
            <a:ext cx="575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014C6A12-874B-8485-B16A-1E39D9640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60133"/>
            <a:ext cx="5965236" cy="27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92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TCL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731509" y="2199266"/>
            <a:ext cx="177003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9629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TCL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6" y="1736916"/>
            <a:ext cx="5758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comandos TCL (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Transaction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Language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) são usados para gerenciar transações no banco de dados, garantindo a integridade e consistência dos dados.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D4A676-74BE-5345-87F3-17615F99C3F0}"/>
              </a:ext>
            </a:extLst>
          </p:cNvPr>
          <p:cNvSpPr txBox="1"/>
          <p:nvPr/>
        </p:nvSpPr>
        <p:spPr>
          <a:xfrm>
            <a:off x="549728" y="3029215"/>
            <a:ext cx="5758543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Principais Comandos TCL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BEGIN (ou START TRANSACTION)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Inicia uma transação.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COMMIT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Confirma todas as operações realizadas durante a transação.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ROLLBACK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Desfaz todas as operações realizadas durante a transação.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SAVEPOINT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Cria um ponto de salvamento dentro de uma transação.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RELEASE SAVEPOINT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Remove um ponto de salvamento previamente definido.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ROLLBACK TO SAVEPOINT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Reverte a transação para um ponto de salvamento específico.</a:t>
            </a:r>
          </a:p>
        </p:txBody>
      </p:sp>
    </p:spTree>
    <p:extLst>
      <p:ext uri="{BB962C8B-B14F-4D97-AF65-F5344CB8AC3E}">
        <p14:creationId xmlns:p14="http://schemas.microsoft.com/office/powerpoint/2010/main" val="2496431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Comandos TCL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8513A2-CDBD-8E1F-8F16-2F9BBA9CCFF7}"/>
              </a:ext>
            </a:extLst>
          </p:cNvPr>
          <p:cNvSpPr txBox="1"/>
          <p:nvPr/>
        </p:nvSpPr>
        <p:spPr>
          <a:xfrm>
            <a:off x="549726" y="2019011"/>
            <a:ext cx="575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CAEC819B-BBCD-C5F4-BC59-00BDCC88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6" y="2937932"/>
            <a:ext cx="5801226" cy="29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366640"/>
            <a:ext cx="5861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Tipos de Bancos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567799"/>
            <a:ext cx="576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bancos de dados são fundamentais para armazenar, organizar e recuperar informações. Existem vários tipos de bancos de dados, cada um com características e usos específicos.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9728" y="2576921"/>
            <a:ext cx="5763985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Bancos de Dados Relacionais (RDBMS)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Estruturados em tabelas com linhas e colunas;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Relacionam dados entre si através de chaves;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Exemplos: MySQL, PostgreSQL, Oracle.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Bancos de Dados </a:t>
            </a:r>
            <a:r>
              <a:rPr lang="pt-BR" sz="16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NoSQL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Não usam tabelas tradicionais;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Flexíveis e escaláveis;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Ideais para grandes volumes de dados não estruturados;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Exemplos: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MongoDB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Cassandra.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Bancos de Dados em Nuvem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Hospedados na nuvem;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Oferecem escalabilidade e acessibilidade;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Exemplos: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Amazon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RDS, Google Cloud SQL.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Bancos de Dados em Memória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Armazenam dados na memória RAM para acesso rápido;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Usados para aplicações que requerem alta performance;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Exemplos: Redis,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Memcached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Sugestão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Para iniciantes, os bancos de dados relacionais são o ponto de partida ideal. Vamos explorá-los em detalhes a seguir.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99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59853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584834" y="2199266"/>
            <a:ext cx="20633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3302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4" y="512821"/>
            <a:ext cx="5040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908956" y="2241899"/>
            <a:ext cx="50400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Parabéns por chegar até aqui! Você agora possui uma sólida compreensão dos conceitos e comandos fundamentais do SQL no contexto do MySQL. Desde a criação e manipulação de bancos de dados até a execução de consultas complexas e o uso de procedimentos armazenados e triggers, você está preparado para aplicar esses conhecimentos em projetos reais. Continue praticando e explorando o mundo do SQL – sua jornada de aprendizado está apenas começando!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456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6563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Bancos de Dados Relacionais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58999" y="2199266"/>
            <a:ext cx="231505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5475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6" y="241594"/>
            <a:ext cx="5491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Bancos de Dados Relacionais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60614" y="1828243"/>
            <a:ext cx="5736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bancos de dados relacionais organizam dados em tabelas, que são como planilhas de Excel. Cada tabela contém linhas (registros) e colunas (campos), facilitando a manipulação e a consulta de dados.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Imagine um banco de dados para uma biblioteca. Ele pode ter tabelas como "Livros", "Autores" e "Empréstimos".</a:t>
            </a:r>
            <a:endParaRPr lang="pt-B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8F520C8-CA9E-08BE-800C-0385E888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27" y="3252000"/>
            <a:ext cx="5112345" cy="63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6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FC172F-297F-A80E-4337-3BEC3F658019}"/>
              </a:ext>
            </a:extLst>
          </p:cNvPr>
          <p:cNvSpPr txBox="1"/>
          <p:nvPr/>
        </p:nvSpPr>
        <p:spPr>
          <a:xfrm>
            <a:off x="458999" y="5611925"/>
            <a:ext cx="65633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4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Relacionamento entre Tabelas</a:t>
            </a:r>
            <a:endParaRPr lang="pt-BR" sz="6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2BF495-FE4F-42BC-850C-48DE82FADE9C}"/>
              </a:ext>
            </a:extLst>
          </p:cNvPr>
          <p:cNvSpPr txBox="1"/>
          <p:nvPr/>
        </p:nvSpPr>
        <p:spPr>
          <a:xfrm>
            <a:off x="430145" y="2199266"/>
            <a:ext cx="237276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A2DAEB2-7B18-A6AD-C86C-FC53D35D9480}"/>
              </a:ext>
            </a:extLst>
          </p:cNvPr>
          <p:cNvSpPr/>
          <p:nvPr/>
        </p:nvSpPr>
        <p:spPr>
          <a:xfrm>
            <a:off x="3605981" y="7816645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138F1D3-83B5-1335-8E60-F9C76AB95059}"/>
              </a:ext>
            </a:extLst>
          </p:cNvPr>
          <p:cNvSpPr/>
          <p:nvPr/>
        </p:nvSpPr>
        <p:spPr>
          <a:xfrm>
            <a:off x="-1714500" y="639097"/>
            <a:ext cx="3429000" cy="707886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43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2A2FD9-3D2F-190A-548A-7FA0F8E6F192}"/>
              </a:ext>
            </a:extLst>
          </p:cNvPr>
          <p:cNvSpPr txBox="1"/>
          <p:nvPr/>
        </p:nvSpPr>
        <p:spPr>
          <a:xfrm>
            <a:off x="908955" y="93043"/>
            <a:ext cx="58619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Relacionamento entre Tabelas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036D17-902F-F9E9-49AB-CB9B689AB704}"/>
              </a:ext>
            </a:extLst>
          </p:cNvPr>
          <p:cNvSpPr txBox="1"/>
          <p:nvPr/>
        </p:nvSpPr>
        <p:spPr>
          <a:xfrm>
            <a:off x="549728" y="1567799"/>
            <a:ext cx="576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Tabelas em bancos de dados relacionais frequentemente têm relacionamentos que ajudam a conectar dados de forma lógica. Os tipos mais comuns de relacionamentos são:</a:t>
            </a:r>
            <a:endParaRPr lang="pt-BR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93E84F0-D81F-D82D-A952-407132441E5D}"/>
              </a:ext>
            </a:extLst>
          </p:cNvPr>
          <p:cNvSpPr/>
          <p:nvPr/>
        </p:nvSpPr>
        <p:spPr>
          <a:xfrm>
            <a:off x="457200" y="-239522"/>
            <a:ext cx="185057" cy="150468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E6DBF00-CFA4-9CF1-7017-B4A052D60A7D}"/>
              </a:ext>
            </a:extLst>
          </p:cNvPr>
          <p:cNvSpPr/>
          <p:nvPr/>
        </p:nvSpPr>
        <p:spPr>
          <a:xfrm>
            <a:off x="5894613" y="9044771"/>
            <a:ext cx="664029" cy="1175657"/>
          </a:xfrm>
          <a:prstGeom prst="roundRect">
            <a:avLst/>
          </a:prstGeom>
          <a:solidFill>
            <a:srgbClr val="60A0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FE989D-9C41-AE9E-0B97-CB0D1CDF81F4}"/>
              </a:ext>
            </a:extLst>
          </p:cNvPr>
          <p:cNvSpPr txBox="1"/>
          <p:nvPr/>
        </p:nvSpPr>
        <p:spPr>
          <a:xfrm>
            <a:off x="549728" y="2576921"/>
            <a:ext cx="576398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para Um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Cada linha de uma tabela corresponde a uma linha em outra tabela.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Cada pessoa tem um único passaporte.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para Muitos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Uma linha em uma tabela corresponde a várias linhas em outra tabela.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Um autor pode ter vários livros.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Muitos para Muitos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Várias linhas em uma tabela correspondem a várias linhas em outra tabela.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 Livros e categorias, onde um livro pode pertencer a várias categorias e vice-versa.</a:t>
            </a: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pt-BR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No nosso banco de dados da biblioteca, o relacionamento entre "Autores" e "Livros" é de um para muitos.</a:t>
            </a:r>
          </a:p>
          <a:p>
            <a:endParaRPr lang="pt-BR" dirty="0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C88797E5-A62E-6C36-87B6-38FD38610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87" y="7670874"/>
            <a:ext cx="4734626" cy="17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74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1890</TotalTime>
  <Words>2700</Words>
  <Application>Microsoft Office PowerPoint</Application>
  <PresentationFormat>Papel A4 (210 x 297 mm)</PresentationFormat>
  <Paragraphs>324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Santana</dc:creator>
  <cp:lastModifiedBy>Rodrigo Santana</cp:lastModifiedBy>
  <cp:revision>5</cp:revision>
  <dcterms:created xsi:type="dcterms:W3CDTF">2024-06-05T13:46:04Z</dcterms:created>
  <dcterms:modified xsi:type="dcterms:W3CDTF">2024-06-06T21:27:35Z</dcterms:modified>
</cp:coreProperties>
</file>